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colors2.xml" ContentType="application/vnd.ms-office.chartcolorstyl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4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5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60" r:id="rId5"/>
    <p:sldId id="272" r:id="rId6"/>
    <p:sldId id="259" r:id="rId7"/>
    <p:sldId id="271" r:id="rId8"/>
    <p:sldId id="267" r:id="rId9"/>
    <p:sldId id="281" r:id="rId10"/>
    <p:sldId id="269" r:id="rId11"/>
    <p:sldId id="268" r:id="rId12"/>
    <p:sldId id="277" r:id="rId13"/>
    <p:sldId id="276" r:id="rId14"/>
    <p:sldId id="278" r:id="rId15"/>
    <p:sldId id="280" r:id="rId16"/>
    <p:sldId id="282" r:id="rId17"/>
    <p:sldId id="283" r:id="rId1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0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28" Type="http://schemas.openxmlformats.org/officeDocument/2006/relationships/customXml" Target="../customXml/item5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openxmlformats.org/officeDocument/2006/relationships/customXml" Target="../customXml/item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b="1" dirty="0"/>
              <a:t>Adenovirustapaukset vuonna 2024</a:t>
            </a:r>
          </a:p>
        </c:rich>
      </c:tx>
      <c:layout>
        <c:manualLayout>
          <c:xMode val="edge"/>
          <c:yMode val="edge"/>
          <c:x val="0.22186851238388686"/>
          <c:y val="1.56446850921989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Suomi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Taul1!$A$2:$A$10</c:f>
              <c:strCache>
                <c:ptCount val="9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</c:strCache>
            </c:strRef>
          </c:cat>
          <c:val>
            <c:numRef>
              <c:f>Taul1!$B$2:$B$10</c:f>
              <c:numCache>
                <c:formatCode>General</c:formatCode>
                <c:ptCount val="9"/>
                <c:pt idx="0">
                  <c:v>51</c:v>
                </c:pt>
                <c:pt idx="1">
                  <c:v>61</c:v>
                </c:pt>
                <c:pt idx="2">
                  <c:v>209</c:v>
                </c:pt>
                <c:pt idx="3">
                  <c:v>277</c:v>
                </c:pt>
                <c:pt idx="4">
                  <c:v>213</c:v>
                </c:pt>
                <c:pt idx="5">
                  <c:v>99</c:v>
                </c:pt>
                <c:pt idx="6">
                  <c:v>78</c:v>
                </c:pt>
                <c:pt idx="7">
                  <c:v>383</c:v>
                </c:pt>
                <c:pt idx="8">
                  <c:v>505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27-463D-A956-23FE8D2211FD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HUS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Taul1!$A$2:$A$10</c:f>
              <c:strCache>
                <c:ptCount val="9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</c:strCache>
            </c:strRef>
          </c:cat>
          <c:val>
            <c:numRef>
              <c:f>Taul1!$C$2:$C$10</c:f>
              <c:numCache>
                <c:formatCode>General</c:formatCode>
                <c:ptCount val="9"/>
                <c:pt idx="0">
                  <c:v>16</c:v>
                </c:pt>
                <c:pt idx="1">
                  <c:v>26</c:v>
                </c:pt>
                <c:pt idx="2">
                  <c:v>141</c:v>
                </c:pt>
                <c:pt idx="3">
                  <c:v>78</c:v>
                </c:pt>
                <c:pt idx="4">
                  <c:v>42</c:v>
                </c:pt>
                <c:pt idx="5">
                  <c:v>25</c:v>
                </c:pt>
                <c:pt idx="6">
                  <c:v>24</c:v>
                </c:pt>
                <c:pt idx="7">
                  <c:v>25</c:v>
                </c:pt>
                <c:pt idx="8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27-463D-A956-23FE8D2211FD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Pohde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Taul1!$A$2:$A$10</c:f>
              <c:strCache>
                <c:ptCount val="9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</c:strCache>
            </c:strRef>
          </c:cat>
          <c:val>
            <c:numRef>
              <c:f>Taul1!$D$2:$D$10</c:f>
              <c:numCache>
                <c:formatCode>General</c:formatCode>
                <c:ptCount val="9"/>
                <c:pt idx="0">
                  <c:v>8</c:v>
                </c:pt>
                <c:pt idx="1">
                  <c:v>8</c:v>
                </c:pt>
                <c:pt idx="2">
                  <c:v>9</c:v>
                </c:pt>
                <c:pt idx="3">
                  <c:v>31</c:v>
                </c:pt>
                <c:pt idx="4">
                  <c:v>27</c:v>
                </c:pt>
                <c:pt idx="5">
                  <c:v>9</c:v>
                </c:pt>
                <c:pt idx="6">
                  <c:v>11</c:v>
                </c:pt>
                <c:pt idx="7">
                  <c:v>56</c:v>
                </c:pt>
                <c:pt idx="8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27-463D-A956-23FE8D2211FD}"/>
            </c:ext>
          </c:extLst>
        </c:ser>
        <c:ser>
          <c:idx val="3"/>
          <c:order val="3"/>
          <c:tx>
            <c:strRef>
              <c:f>Taul1!$E$1</c:f>
              <c:strCache>
                <c:ptCount val="1"/>
                <c:pt idx="0">
                  <c:v>Kainuu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Taul1!$A$2:$A$10</c:f>
              <c:strCache>
                <c:ptCount val="9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</c:strCache>
            </c:strRef>
          </c:cat>
          <c:val>
            <c:numRef>
              <c:f>Taul1!$E$2:$E$10</c:f>
              <c:numCache>
                <c:formatCode>General</c:formatCode>
                <c:ptCount val="9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12</c:v>
                </c:pt>
                <c:pt idx="4">
                  <c:v>10</c:v>
                </c:pt>
                <c:pt idx="5">
                  <c:v>3</c:v>
                </c:pt>
                <c:pt idx="6">
                  <c:v>1</c:v>
                </c:pt>
                <c:pt idx="7">
                  <c:v>27</c:v>
                </c:pt>
                <c:pt idx="8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227-463D-A956-23FE8D2211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3974080"/>
        <c:axId val="583969400"/>
      </c:barChart>
      <c:catAx>
        <c:axId val="583974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83969400"/>
        <c:crosses val="autoZero"/>
        <c:auto val="1"/>
        <c:lblAlgn val="ctr"/>
        <c:lblOffset val="100"/>
        <c:noMultiLvlLbl val="0"/>
      </c:catAx>
      <c:valAx>
        <c:axId val="583969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83974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b="1" dirty="0"/>
              <a:t>Covid19-tapaukset</a:t>
            </a:r>
            <a:r>
              <a:rPr lang="fi-FI" b="1" baseline="0" dirty="0"/>
              <a:t> 2020-2024</a:t>
            </a:r>
            <a:endParaRPr lang="fi-FI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Taul1!$A$2:$A$13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Taul1!$B$2:$B$13</c:f>
              <c:numCache>
                <c:formatCode>General</c:formatCode>
                <c:ptCount val="12"/>
                <c:pt idx="0">
                  <c:v>1</c:v>
                </c:pt>
                <c:pt idx="1">
                  <c:v>8</c:v>
                </c:pt>
                <c:pt idx="2">
                  <c:v>1783</c:v>
                </c:pt>
                <c:pt idx="3">
                  <c:v>3627</c:v>
                </c:pt>
                <c:pt idx="4">
                  <c:v>1564</c:v>
                </c:pt>
                <c:pt idx="5">
                  <c:v>286</c:v>
                </c:pt>
                <c:pt idx="6">
                  <c:v>216</c:v>
                </c:pt>
                <c:pt idx="7">
                  <c:v>765</c:v>
                </c:pt>
                <c:pt idx="8">
                  <c:v>2159</c:v>
                </c:pt>
                <c:pt idx="9">
                  <c:v>6160</c:v>
                </c:pt>
                <c:pt idx="10">
                  <c:v>9550</c:v>
                </c:pt>
                <c:pt idx="11">
                  <c:v>10562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2B-48C3-BDE5-9614FE59C9E9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Taul1!$A$2:$A$13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Taul1!$C$2:$C$13</c:f>
              <c:numCache>
                <c:formatCode>General</c:formatCode>
                <c:ptCount val="12"/>
                <c:pt idx="0">
                  <c:v>9378</c:v>
                </c:pt>
                <c:pt idx="1">
                  <c:v>12704</c:v>
                </c:pt>
                <c:pt idx="2">
                  <c:v>20068</c:v>
                </c:pt>
                <c:pt idx="3">
                  <c:v>8728</c:v>
                </c:pt>
                <c:pt idx="4">
                  <c:v>5539</c:v>
                </c:pt>
                <c:pt idx="5">
                  <c:v>3334</c:v>
                </c:pt>
                <c:pt idx="6">
                  <c:v>11648</c:v>
                </c:pt>
                <c:pt idx="7">
                  <c:v>20751</c:v>
                </c:pt>
                <c:pt idx="8">
                  <c:v>14129</c:v>
                </c:pt>
                <c:pt idx="9">
                  <c:v>17227</c:v>
                </c:pt>
                <c:pt idx="10">
                  <c:v>29960</c:v>
                </c:pt>
                <c:pt idx="11">
                  <c:v>87850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2B-48C3-BDE5-9614FE59C9E9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Taul1!$A$2:$A$13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Taul1!$D$2:$D$13</c:f>
              <c:numCache>
                <c:formatCode>General</c:formatCode>
                <c:ptCount val="12"/>
                <c:pt idx="0">
                  <c:v>240895</c:v>
                </c:pt>
                <c:pt idx="1">
                  <c:v>179515</c:v>
                </c:pt>
                <c:pt idx="2">
                  <c:v>227245</c:v>
                </c:pt>
                <c:pt idx="3">
                  <c:v>123724</c:v>
                </c:pt>
                <c:pt idx="4">
                  <c:v>60097</c:v>
                </c:pt>
                <c:pt idx="5">
                  <c:v>47536</c:v>
                </c:pt>
                <c:pt idx="6">
                  <c:v>64921</c:v>
                </c:pt>
                <c:pt idx="7">
                  <c:v>50028</c:v>
                </c:pt>
                <c:pt idx="8">
                  <c:v>35643</c:v>
                </c:pt>
                <c:pt idx="9">
                  <c:v>57199</c:v>
                </c:pt>
                <c:pt idx="10">
                  <c:v>52336</c:v>
                </c:pt>
                <c:pt idx="11">
                  <c:v>37612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2B-48C3-BDE5-9614FE59C9E9}"/>
            </c:ext>
          </c:extLst>
        </c:ser>
        <c:ser>
          <c:idx val="3"/>
          <c:order val="3"/>
          <c:tx>
            <c:strRef>
              <c:f>Taul1!$E$1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Taul1!$A$2:$A$13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Taul1!$E$2:$E$13</c:f>
              <c:numCache>
                <c:formatCode>General</c:formatCode>
                <c:ptCount val="12"/>
                <c:pt idx="0">
                  <c:v>5830</c:v>
                </c:pt>
                <c:pt idx="1">
                  <c:v>2432</c:v>
                </c:pt>
                <c:pt idx="2">
                  <c:v>4580</c:v>
                </c:pt>
                <c:pt idx="3">
                  <c:v>7456</c:v>
                </c:pt>
                <c:pt idx="4">
                  <c:v>5504</c:v>
                </c:pt>
                <c:pt idx="5">
                  <c:v>2225</c:v>
                </c:pt>
                <c:pt idx="6">
                  <c:v>797</c:v>
                </c:pt>
                <c:pt idx="7">
                  <c:v>1060</c:v>
                </c:pt>
                <c:pt idx="8">
                  <c:v>2003</c:v>
                </c:pt>
                <c:pt idx="9">
                  <c:v>6443</c:v>
                </c:pt>
                <c:pt idx="10">
                  <c:v>13342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42B-48C3-BDE5-9614FE59C9E9}"/>
            </c:ext>
          </c:extLst>
        </c:ser>
        <c:ser>
          <c:idx val="4"/>
          <c:order val="4"/>
          <c:tx>
            <c:strRef>
              <c:f>Taul1!$F$1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Taul1!$A$2:$A$13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Taul1!$F$2:$F$13</c:f>
              <c:numCache>
                <c:formatCode>General</c:formatCode>
                <c:ptCount val="12"/>
                <c:pt idx="0">
                  <c:v>2083</c:v>
                </c:pt>
                <c:pt idx="1">
                  <c:v>855</c:v>
                </c:pt>
                <c:pt idx="2">
                  <c:v>517</c:v>
                </c:pt>
                <c:pt idx="3">
                  <c:v>424</c:v>
                </c:pt>
                <c:pt idx="4">
                  <c:v>769</c:v>
                </c:pt>
                <c:pt idx="5">
                  <c:v>762</c:v>
                </c:pt>
                <c:pt idx="6">
                  <c:v>1970</c:v>
                </c:pt>
                <c:pt idx="7">
                  <c:v>3291</c:v>
                </c:pt>
                <c:pt idx="8">
                  <c:v>2229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42B-48C3-BDE5-9614FE59C9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25971488"/>
        <c:axId val="625973288"/>
      </c:barChart>
      <c:catAx>
        <c:axId val="625971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25973288"/>
        <c:crosses val="autoZero"/>
        <c:auto val="1"/>
        <c:lblAlgn val="ctr"/>
        <c:lblOffset val="100"/>
        <c:noMultiLvlLbl val="0"/>
      </c:catAx>
      <c:valAx>
        <c:axId val="625973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25971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C5AD3B-1D57-43FD-A55A-1135317174D6}" type="datetimeFigureOut">
              <a:rPr lang="fi-FI" smtClean="0"/>
              <a:t>28.10.2024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C0997-0ABB-47F0-9005-52013CFA50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4727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3C0997-0ABB-47F0-9005-52013CFA5067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3682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48C8EDA-A6B0-9F2B-88B6-774E318A99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CB7B086-2665-BD1C-2599-147451D9C3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6CDA957-77A8-8728-E424-895DE4139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163B-8D3A-4D30-BA4E-53E781456A26}" type="datetimeFigureOut">
              <a:rPr lang="fi-FI" smtClean="0"/>
              <a:t>28.10.2024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FED6E75-AFB5-8BF3-30B9-E85A80BF3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D68E9CE-898F-0683-1E56-4D6693BA0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B451E-00F6-4284-9D44-8C063922FA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2240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1856B4A-9710-0681-2962-75C974304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551B10F-6B0E-8567-1532-724C689AA8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CCC8799-F7B9-4959-F269-17B271706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163B-8D3A-4D30-BA4E-53E781456A26}" type="datetimeFigureOut">
              <a:rPr lang="fi-FI" smtClean="0"/>
              <a:t>28.10.2024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C6A2DC1-08A7-41B3-A9E2-A5516CF31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81E1F96-9531-7292-99D2-62C6E6990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B451E-00F6-4284-9D44-8C063922FA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5232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98EE36EB-9D9A-861D-2986-7A02FF5A55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CE0E7BF-67AC-339C-39F4-CB573B600B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BE4C656-B1E7-237C-AD99-E8F7CB36D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163B-8D3A-4D30-BA4E-53E781456A26}" type="datetimeFigureOut">
              <a:rPr lang="fi-FI" smtClean="0"/>
              <a:t>28.10.2024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1D92DB9-D5C0-44A7-52FE-AD6A5E8F3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2BB42FD-89AD-79BF-AFA5-9DF242631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B451E-00F6-4284-9D44-8C063922FA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4722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6990341-D790-87A5-F8CF-EADD7267E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531B03-0634-F4E7-845A-905CE97DB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F206985-C144-CCDF-1957-DD2B4DFC0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163B-8D3A-4D30-BA4E-53E781456A26}" type="datetimeFigureOut">
              <a:rPr lang="fi-FI" smtClean="0"/>
              <a:t>28.10.2024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E53D73F-A3E0-97F6-DE34-D1F17F114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C226FA8-35C0-2E6A-4A4C-F7BDC8B49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B451E-00F6-4284-9D44-8C063922FA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1620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DD89FD2-FD44-AB80-426A-AF196364B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7FAB5C3-359E-F277-5B3F-8EEC71B91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9919809-A0AA-9413-5DF2-1E63E9561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163B-8D3A-4D30-BA4E-53E781456A26}" type="datetimeFigureOut">
              <a:rPr lang="fi-FI" smtClean="0"/>
              <a:t>28.10.2024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6C676DA-62BF-6A28-5DB2-EA0FD6D66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312F345-A453-A79A-051A-C70FCA352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B451E-00F6-4284-9D44-8C063922FA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452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E9AC6EA-C5DC-3D81-9893-D278677C6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16D0B66-0E7E-6DEA-94FE-58B6CDF46E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D62F543-F0A8-A699-AA25-307E7F7DB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FC7816E-D64A-6405-4EA9-B78363BA7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163B-8D3A-4D30-BA4E-53E781456A26}" type="datetimeFigureOut">
              <a:rPr lang="fi-FI" smtClean="0"/>
              <a:t>28.10.2024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0F08F23-C46B-C18C-878A-764AD42BC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BBA141D-C53E-0641-F716-2D23EAB29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B451E-00F6-4284-9D44-8C063922FA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2720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F4BA1E4-75B1-A4D3-DF20-489C4D3C6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B97F258-503C-B31E-E3C3-41820B15E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0F7D0AE-6E31-A3CC-E7CB-F510A7508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3BE82E3C-89DA-9A1E-C7BC-89C7C8716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CBA37BD5-35C0-0AE6-5D3E-2C211994E9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F4E15B01-1ECE-5050-171D-9984E269B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163B-8D3A-4D30-BA4E-53E781456A26}" type="datetimeFigureOut">
              <a:rPr lang="fi-FI" smtClean="0"/>
              <a:t>28.10.2024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9922F4FC-B186-2D2F-BF85-86713E85D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5C3ABC14-A8C4-F0B4-0546-847B983B1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B451E-00F6-4284-9D44-8C063922FA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981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AA6353-2684-4E1C-A44D-9A1510A17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BDCE79B-E12B-23B9-02F5-97C6B3766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163B-8D3A-4D30-BA4E-53E781456A26}" type="datetimeFigureOut">
              <a:rPr lang="fi-FI" smtClean="0"/>
              <a:t>28.10.2024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88EBD97-4016-32F4-E456-C6D0B19DF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AC73F5A-8DB3-39A9-9A9E-8C5BCEB5D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B451E-00F6-4284-9D44-8C063922FA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6062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B4BA8A5-0C40-84B0-B3D6-628F1417E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163B-8D3A-4D30-BA4E-53E781456A26}" type="datetimeFigureOut">
              <a:rPr lang="fi-FI" smtClean="0"/>
              <a:t>28.10.2024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D1BB442-6ECC-2578-6493-0DB763C1B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C6CB75A-CDBD-C446-952E-6308B52BA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B451E-00F6-4284-9D44-8C063922FA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0263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F2DAC9-1BA1-EFDA-D022-810079ACF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D0B56C-A6A8-554F-BD0C-60130B8BB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E8876B8-5AAE-B713-E705-6E3063044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32479EE-7A11-47A5-10B7-851A8A970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163B-8D3A-4D30-BA4E-53E781456A26}" type="datetimeFigureOut">
              <a:rPr lang="fi-FI" smtClean="0"/>
              <a:t>28.10.2024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96BB0C0-227F-D373-5410-032CDFBFD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23FE8E6-3A36-727C-0F51-4CE8F5DE8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B451E-00F6-4284-9D44-8C063922FA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893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CCB42AF-76CF-5B81-51F9-FFBA8A13E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FB9EF1E7-4CDB-C254-A37F-A26C8561B1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415B4894-CF67-3CD6-A85E-6653DEB86E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B4FDC67-F309-66CF-CC83-69828825C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163B-8D3A-4D30-BA4E-53E781456A26}" type="datetimeFigureOut">
              <a:rPr lang="fi-FI" smtClean="0"/>
              <a:t>28.10.2024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AB9EBC3-DE96-42E0-A043-9293561F2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29B2DF8-EB6E-6C7C-B4E9-E9279EB30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B451E-00F6-4284-9D44-8C063922FA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6127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56F33DE3-7569-4B4C-CCED-51A849C93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907C3B1-6EA5-8071-472A-9D19EC3E2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45D89A1-4CAF-D435-0481-B10D6E7D37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5163B-8D3A-4D30-BA4E-53E781456A26}" type="datetimeFigureOut">
              <a:rPr lang="fi-FI" smtClean="0"/>
              <a:t>28.10.2024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0D40FE7-16D3-E7D2-7E45-1C93153AA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352675C-E84C-F920-DD71-358F7A84A9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B451E-00F6-4284-9D44-8C063922FA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919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3B16F1-81C0-F396-C6CE-564232A471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/>
              <a:t>Ajankohtaista infektioiden torjunnasta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5741D15-EEB8-5B69-FDBD-BD2521CDF6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Alueellinen koulutus</a:t>
            </a:r>
          </a:p>
          <a:p>
            <a:r>
              <a:rPr lang="fi-FI" dirty="0"/>
              <a:t>Terhi Partanen, LT, infektiolääkäri OYS</a:t>
            </a:r>
          </a:p>
          <a:p>
            <a:r>
              <a:rPr lang="fi-FI" dirty="0"/>
              <a:t>9.10.2024</a:t>
            </a:r>
          </a:p>
        </p:txBody>
      </p:sp>
    </p:spTree>
    <p:extLst>
      <p:ext uri="{BB962C8B-B14F-4D97-AF65-F5344CB8AC3E}">
        <p14:creationId xmlns:p14="http://schemas.microsoft.com/office/powerpoint/2010/main" val="3722971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42DBC1-1463-9E53-B613-06E20D2B3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Mykoplasmatapaukset Suomessa 2024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2D1C57D4-F0FA-FC3A-E204-245B902CFC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8659451" cy="4081738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D62783BF-ABCD-6081-0AEB-EADE4F90B6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9807" y="6130033"/>
            <a:ext cx="4032440" cy="333619"/>
          </a:xfrm>
          <a:prstGeom prst="rect">
            <a:avLst/>
          </a:prstGeo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2D095966-DE15-8E7E-1AEA-C87A5B26C92F}"/>
              </a:ext>
            </a:extLst>
          </p:cNvPr>
          <p:cNvSpPr txBox="1"/>
          <p:nvPr/>
        </p:nvSpPr>
        <p:spPr>
          <a:xfrm>
            <a:off x="7912247" y="6112176"/>
            <a:ext cx="23540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(30.9.2024 mennessä)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F703B92B-FAE4-CEE3-5515-0DECF087E49D}"/>
              </a:ext>
            </a:extLst>
          </p:cNvPr>
          <p:cNvSpPr txBox="1"/>
          <p:nvPr/>
        </p:nvSpPr>
        <p:spPr>
          <a:xfrm>
            <a:off x="4718188" y="3408391"/>
            <a:ext cx="25634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Kesällä poikkeuksellisesti epidemia</a:t>
            </a:r>
          </a:p>
        </p:txBody>
      </p:sp>
    </p:spTree>
    <p:extLst>
      <p:ext uri="{BB962C8B-B14F-4D97-AF65-F5344CB8AC3E}">
        <p14:creationId xmlns:p14="http://schemas.microsoft.com/office/powerpoint/2010/main" val="3189692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3F57D1C-34A3-E6D2-3632-54DFC8507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Mykoplasmatapaukset </a:t>
            </a:r>
            <a:r>
              <a:rPr lang="fi-FI" b="1" dirty="0" err="1"/>
              <a:t>Pohteella</a:t>
            </a:r>
            <a:r>
              <a:rPr lang="fi-FI" b="1" dirty="0"/>
              <a:t> 2024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2719BC4F-7550-24D1-A96C-912797A73B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854" y="1824384"/>
            <a:ext cx="8677282" cy="4371141"/>
          </a:xfrm>
          <a:prstGeom prst="rect">
            <a:avLst/>
          </a:prstGeom>
        </p:spPr>
      </p:pic>
      <p:sp>
        <p:nvSpPr>
          <p:cNvPr id="5" name="Ellipsi 4">
            <a:extLst>
              <a:ext uri="{FF2B5EF4-FFF2-40B4-BE49-F238E27FC236}">
                <a16:creationId xmlns:a16="http://schemas.microsoft.com/office/drawing/2014/main" id="{D4CEA09F-D116-33E3-1ADF-C74EE1122464}"/>
              </a:ext>
            </a:extLst>
          </p:cNvPr>
          <p:cNvSpPr/>
          <p:nvPr/>
        </p:nvSpPr>
        <p:spPr>
          <a:xfrm>
            <a:off x="7037159" y="1568427"/>
            <a:ext cx="1244815" cy="81404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Ellipsi 5">
            <a:extLst>
              <a:ext uri="{FF2B5EF4-FFF2-40B4-BE49-F238E27FC236}">
                <a16:creationId xmlns:a16="http://schemas.microsoft.com/office/drawing/2014/main" id="{03F8C6B4-E0A4-6B49-CE93-A51D9C0DDBFB}"/>
              </a:ext>
            </a:extLst>
          </p:cNvPr>
          <p:cNvSpPr/>
          <p:nvPr/>
        </p:nvSpPr>
        <p:spPr>
          <a:xfrm>
            <a:off x="8276321" y="1568427"/>
            <a:ext cx="1244815" cy="81404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: Pyöristetyt kulmat 6">
            <a:extLst>
              <a:ext uri="{FF2B5EF4-FFF2-40B4-BE49-F238E27FC236}">
                <a16:creationId xmlns:a16="http://schemas.microsoft.com/office/drawing/2014/main" id="{D62DA5E1-8298-1394-B8D6-9D42DC74118C}"/>
              </a:ext>
            </a:extLst>
          </p:cNvPr>
          <p:cNvSpPr/>
          <p:nvPr/>
        </p:nvSpPr>
        <p:spPr>
          <a:xfrm>
            <a:off x="910034" y="4914066"/>
            <a:ext cx="8921385" cy="28522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5270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2EFD6F4-E56C-1BFA-87EA-9CDACF3A1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Adenovirus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606C10F-818A-39C1-D0C1-A2E592638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Tavanomainen ylempien hengitysteiden tulehdus, korkea kuume</a:t>
            </a:r>
          </a:p>
          <a:p>
            <a:r>
              <a:rPr lang="fi-FI" dirty="0"/>
              <a:t>Tonsilliitti, </a:t>
            </a:r>
            <a:r>
              <a:rPr lang="fi-FI" dirty="0" err="1"/>
              <a:t>otiitti</a:t>
            </a:r>
            <a:r>
              <a:rPr lang="fi-FI" dirty="0"/>
              <a:t>, </a:t>
            </a:r>
            <a:r>
              <a:rPr lang="fi-FI" dirty="0" err="1"/>
              <a:t>keratokonjunktiviitti</a:t>
            </a:r>
            <a:endParaRPr lang="fi-FI" dirty="0"/>
          </a:p>
          <a:p>
            <a:r>
              <a:rPr lang="fi-FI" dirty="0" err="1"/>
              <a:t>Gastroenteriitti</a:t>
            </a:r>
            <a:r>
              <a:rPr lang="fi-FI" dirty="0"/>
              <a:t>, virtsatietulehdus</a:t>
            </a:r>
          </a:p>
          <a:p>
            <a:endParaRPr lang="fi-FI" dirty="0"/>
          </a:p>
          <a:p>
            <a:r>
              <a:rPr lang="fi-FI" dirty="0"/>
              <a:t>Viruspneumonia (hoivalaitokset, armeija)</a:t>
            </a:r>
          </a:p>
          <a:p>
            <a:r>
              <a:rPr lang="fi-FI" dirty="0"/>
              <a:t>Hepatiitti (</a:t>
            </a:r>
            <a:r>
              <a:rPr lang="fi-FI" dirty="0" err="1"/>
              <a:t>immunosupprimoidut</a:t>
            </a:r>
            <a:r>
              <a:rPr lang="fi-FI" dirty="0"/>
              <a:t>)</a:t>
            </a:r>
          </a:p>
          <a:p>
            <a:r>
              <a:rPr lang="fi-FI" dirty="0"/>
              <a:t>Aseptinen meningiitti, </a:t>
            </a:r>
            <a:r>
              <a:rPr lang="fi-FI" dirty="0" err="1"/>
              <a:t>enkefaliitti</a:t>
            </a:r>
            <a:r>
              <a:rPr lang="fi-FI" dirty="0"/>
              <a:t>, </a:t>
            </a:r>
            <a:r>
              <a:rPr lang="fi-FI" dirty="0" err="1"/>
              <a:t>enkefalomyeliitti</a:t>
            </a:r>
            <a:endParaRPr lang="fi-FI" dirty="0"/>
          </a:p>
          <a:p>
            <a:r>
              <a:rPr lang="fi-FI" dirty="0" err="1"/>
              <a:t>Trombopenia</a:t>
            </a:r>
            <a:r>
              <a:rPr lang="fi-FI" dirty="0"/>
              <a:t>, vakavat laskimo- ja valtimotromboosit, vuodot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39529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isällön paikkamerkki 7">
            <a:extLst>
              <a:ext uri="{FF2B5EF4-FFF2-40B4-BE49-F238E27FC236}">
                <a16:creationId xmlns:a16="http://schemas.microsoft.com/office/drawing/2014/main" id="{E62158D5-37E9-E6F3-BFF8-4E23A70EE8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9283514"/>
              </p:ext>
            </p:extLst>
          </p:nvPr>
        </p:nvGraphicFramePr>
        <p:xfrm>
          <a:off x="205274" y="494522"/>
          <a:ext cx="11653934" cy="5682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kstiruutu 3">
            <a:extLst>
              <a:ext uri="{FF2B5EF4-FFF2-40B4-BE49-F238E27FC236}">
                <a16:creationId xmlns:a16="http://schemas.microsoft.com/office/drawing/2014/main" id="{85991B2D-7962-AE72-63D6-3FF434B9D0AE}"/>
              </a:ext>
            </a:extLst>
          </p:cNvPr>
          <p:cNvSpPr txBox="1"/>
          <p:nvPr/>
        </p:nvSpPr>
        <p:spPr>
          <a:xfrm>
            <a:off x="8550479" y="1862248"/>
            <a:ext cx="20951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Syksyllä epidemia Kainuun prikaatissa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3207757A-C203-DFEE-879B-6D7E23C333E4}"/>
              </a:ext>
            </a:extLst>
          </p:cNvPr>
          <p:cNvSpPr txBox="1"/>
          <p:nvPr/>
        </p:nvSpPr>
        <p:spPr>
          <a:xfrm>
            <a:off x="3374472" y="2445968"/>
            <a:ext cx="241393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Alkuvuodesta epidemia Etelä-Suomen varuskunnissa</a:t>
            </a: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5EFBD850-18AF-50EA-5F66-9778B40D0A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0806" y="6363478"/>
            <a:ext cx="4032440" cy="33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579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B1B6C89-EE66-B7C7-92A1-D2303E41B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Adenovirus vuonna 2024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56AFDC-FC9F-369F-6255-6B9FEE3FD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/>
              <a:t>Pääosin </a:t>
            </a:r>
            <a:r>
              <a:rPr lang="fi-FI" dirty="0" err="1"/>
              <a:t>serotyyppiä</a:t>
            </a:r>
            <a:r>
              <a:rPr lang="fi-FI" dirty="0"/>
              <a:t> 7 (7d)</a:t>
            </a:r>
          </a:p>
          <a:p>
            <a:r>
              <a:rPr lang="fi-FI" dirty="0"/>
              <a:t>Kesään mennessä Suomessa sairaalahoidossa 130, ¼ tarvinnut tehohoitoa</a:t>
            </a:r>
          </a:p>
          <a:p>
            <a:r>
              <a:rPr lang="fi-FI" dirty="0"/>
              <a:t>Syyskuun puolivälissä Suomessa 13 sairaalahoidossa, joista 9 tehohoidossa</a:t>
            </a:r>
          </a:p>
          <a:p>
            <a:pPr lvl="1"/>
            <a:r>
              <a:rPr lang="fi-FI" dirty="0"/>
              <a:t>Varusmiehiä 2, kontakteja 6, ei kontaktia 5</a:t>
            </a:r>
          </a:p>
          <a:p>
            <a:r>
              <a:rPr lang="fi-FI" dirty="0"/>
              <a:t>OYS:ssa hoidettu 3 teholla ja 2 vuodeosastolla</a:t>
            </a:r>
          </a:p>
          <a:p>
            <a:endParaRPr lang="fi-FI" dirty="0"/>
          </a:p>
          <a:p>
            <a:r>
              <a:rPr lang="fi-FI" dirty="0"/>
              <a:t>Poikkeuksellinen sairaala- ja tehohoitoa tarvinneiden määrän vuoksi</a:t>
            </a:r>
          </a:p>
          <a:p>
            <a:endParaRPr lang="fi-FI" dirty="0"/>
          </a:p>
          <a:p>
            <a:r>
              <a:rPr lang="fi-FI" dirty="0"/>
              <a:t>Oireenmukainen hoito</a:t>
            </a:r>
          </a:p>
          <a:p>
            <a:endParaRPr lang="fi-FI" dirty="0"/>
          </a:p>
          <a:p>
            <a:r>
              <a:rPr lang="fi-FI" dirty="0"/>
              <a:t>Rokote (adenovirus 4 ja 7)</a:t>
            </a:r>
          </a:p>
          <a:p>
            <a:pPr lvl="1"/>
            <a:r>
              <a:rPr lang="fi-FI" dirty="0"/>
              <a:t>Käytössä Yhdysvaltain armeijassa </a:t>
            </a:r>
          </a:p>
          <a:p>
            <a:pPr lvl="1"/>
            <a:r>
              <a:rPr lang="fi-FI" dirty="0"/>
              <a:t>Selvittelyt käynnissä</a:t>
            </a:r>
          </a:p>
        </p:txBody>
      </p:sp>
    </p:spTree>
    <p:extLst>
      <p:ext uri="{BB962C8B-B14F-4D97-AF65-F5344CB8AC3E}">
        <p14:creationId xmlns:p14="http://schemas.microsoft.com/office/powerpoint/2010/main" val="3753426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isällön paikkamerkki 5">
            <a:extLst>
              <a:ext uri="{FF2B5EF4-FFF2-40B4-BE49-F238E27FC236}">
                <a16:creationId xmlns:a16="http://schemas.microsoft.com/office/drawing/2014/main" id="{FBFFD3A3-1379-0E78-D419-B28ADC4ED8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4686726"/>
              </p:ext>
            </p:extLst>
          </p:nvPr>
        </p:nvGraphicFramePr>
        <p:xfrm>
          <a:off x="223935" y="709127"/>
          <a:ext cx="11635273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kstiruutu 3">
            <a:extLst>
              <a:ext uri="{FF2B5EF4-FFF2-40B4-BE49-F238E27FC236}">
                <a16:creationId xmlns:a16="http://schemas.microsoft.com/office/drawing/2014/main" id="{02809EB6-705F-FE9D-192F-D39EB9D855DE}"/>
              </a:ext>
            </a:extLst>
          </p:cNvPr>
          <p:cNvSpPr txBox="1"/>
          <p:nvPr/>
        </p:nvSpPr>
        <p:spPr>
          <a:xfrm>
            <a:off x="5698222" y="2092838"/>
            <a:ext cx="25466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Vuonna 2023 huippuja 3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087BED65-D212-92F6-3904-BCD3F8F94663}"/>
              </a:ext>
            </a:extLst>
          </p:cNvPr>
          <p:cNvSpPr txBox="1"/>
          <p:nvPr/>
        </p:nvSpPr>
        <p:spPr>
          <a:xfrm>
            <a:off x="5698222" y="2455986"/>
            <a:ext cx="46202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Vuonna 2024 kesällä tautitapaukset lisääntyivät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1DFE1C92-3E28-9F3E-17F8-3E2B07B17978}"/>
              </a:ext>
            </a:extLst>
          </p:cNvPr>
          <p:cNvSpPr txBox="1"/>
          <p:nvPr/>
        </p:nvSpPr>
        <p:spPr>
          <a:xfrm>
            <a:off x="5698222" y="2819134"/>
            <a:ext cx="39910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Covid19 rokotukset riskiryhmille 9/2024</a:t>
            </a: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B507936F-C6A0-4C94-7F2F-ECD6298AAAC6}"/>
              </a:ext>
            </a:extLst>
          </p:cNvPr>
          <p:cNvSpPr txBox="1"/>
          <p:nvPr/>
        </p:nvSpPr>
        <p:spPr>
          <a:xfrm>
            <a:off x="5698222" y="3176098"/>
            <a:ext cx="36051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Jätevesiseurannassa laskua syksyllä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86CB471A-4E9B-CCA6-1AF8-5F19D6414B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3753" y="6494497"/>
            <a:ext cx="4032440" cy="33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1368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182CA8-CAD6-3DA5-3195-CE7BE20BB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Hengitystieoireinen potilas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2B17BC-A5DE-956F-7141-30EC512CF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Influenssa A, influenssa B, RSV tai Covid19 </a:t>
            </a:r>
            <a:r>
              <a:rPr lang="fi-FI" dirty="0" err="1"/>
              <a:t>Nh</a:t>
            </a:r>
            <a:r>
              <a:rPr lang="fi-FI" dirty="0"/>
              <a:t> positiivinen</a:t>
            </a:r>
          </a:p>
          <a:p>
            <a:pPr lvl="1"/>
            <a:r>
              <a:rPr lang="fi-FI" dirty="0"/>
              <a:t>Potilas hoidetaan kosketus-pisaravarotoimin omassa huoneessa</a:t>
            </a:r>
          </a:p>
          <a:p>
            <a:pPr lvl="1"/>
            <a:endParaRPr lang="fi-FI" dirty="0"/>
          </a:p>
          <a:p>
            <a:r>
              <a:rPr lang="fi-FI" dirty="0"/>
              <a:t>Hengitystieoireinen potilas (mutta nelostesti negatiivinen)</a:t>
            </a:r>
          </a:p>
          <a:p>
            <a:pPr lvl="1"/>
            <a:r>
              <a:rPr lang="fi-FI" dirty="0"/>
              <a:t>Potilaan lähihoidossa (alle 1 metri) kirurginen suu-nenäsuojus</a:t>
            </a:r>
          </a:p>
          <a:p>
            <a:pPr lvl="1"/>
            <a:r>
              <a:rPr lang="fi-FI" dirty="0"/>
              <a:t>Jos potilas limainen ja yskäinen, lisäksi suojalasit/kokokasvovisiiri tai visiirimaski, pitkähihainen nesteitä läpäisemätön suojatakki ja suojakäsineet</a:t>
            </a:r>
          </a:p>
          <a:p>
            <a:pPr lvl="1"/>
            <a:r>
              <a:rPr lang="fi-FI" dirty="0"/>
              <a:t>Oireinen potilas pysyy huoneessaan, tutkimuksiin mennessä kirurginen suunenäsuojus</a:t>
            </a:r>
          </a:p>
          <a:p>
            <a:pPr lvl="1"/>
            <a:r>
              <a:rPr lang="fi-FI" dirty="0"/>
              <a:t>Potilas sijoitetaan mahdollisuuksien mukaan yhden hengen huoneeseen </a:t>
            </a:r>
          </a:p>
        </p:txBody>
      </p:sp>
    </p:spTree>
    <p:extLst>
      <p:ext uri="{BB962C8B-B14F-4D97-AF65-F5344CB8AC3E}">
        <p14:creationId xmlns:p14="http://schemas.microsoft.com/office/powerpoint/2010/main" val="28163925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320A9A9-4D07-73ED-378B-67720AB00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Hengitystieoireinen työntekijä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4C4EF62-EFA5-B98C-EFA1-EDA133ECF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Jos hyvin lievät oireet (” ehkä vähän kurkkukipua”, ”lievä nuha”) ja on työkykyinen, voi tulla töihin maskia käyttäen</a:t>
            </a:r>
          </a:p>
          <a:p>
            <a:r>
              <a:rPr lang="fi-FI" dirty="0"/>
              <a:t>Reilusti oireinen työntekijä jää kotiin sairastamaan. Töihin kun kuumeeton ja oireet selvästi vähentyneet. </a:t>
            </a:r>
          </a:p>
          <a:p>
            <a:endParaRPr lang="fi-FI" dirty="0"/>
          </a:p>
          <a:p>
            <a:r>
              <a:rPr lang="fi-FI" dirty="0"/>
              <a:t>Käsihuuhde kaikille joka tilanteessa!</a:t>
            </a:r>
          </a:p>
        </p:txBody>
      </p:sp>
    </p:spTree>
    <p:extLst>
      <p:ext uri="{BB962C8B-B14F-4D97-AF65-F5344CB8AC3E}">
        <p14:creationId xmlns:p14="http://schemas.microsoft.com/office/powerpoint/2010/main" val="3174728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2CDD8D6-7422-EE50-1072-AA7FC9DC2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Respiratorisia infektioita paljon liikkeellä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EBF2E-452D-C1BE-32D1-9BE5736EE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Covid19-pandemian takia väestöllä ”heikko” immunologia normaaleja respiratorisia infektionaiheuttajia kohtaan</a:t>
            </a:r>
          </a:p>
          <a:p>
            <a:endParaRPr lang="fi-FI" dirty="0"/>
          </a:p>
          <a:p>
            <a:r>
              <a:rPr lang="fi-FI" dirty="0"/>
              <a:t>Hinkuyskä</a:t>
            </a:r>
          </a:p>
          <a:p>
            <a:r>
              <a:rPr lang="fi-FI" dirty="0"/>
              <a:t>Mykoplasma </a:t>
            </a:r>
          </a:p>
          <a:p>
            <a:r>
              <a:rPr lang="fi-FI" dirty="0"/>
              <a:t>Adenovirus</a:t>
            </a:r>
          </a:p>
          <a:p>
            <a:r>
              <a:rPr lang="fi-FI" dirty="0"/>
              <a:t>Covid19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99094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DE3D0E-F0D5-AB6B-34D6-3606CD52E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Hinkuyskä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70EB3AF-951F-E14A-8B00-AB236B556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err="1"/>
              <a:t>Bordetella</a:t>
            </a:r>
            <a:r>
              <a:rPr lang="fi-FI" dirty="0"/>
              <a:t> pertussis-bakteerin aiheuttama ylähengitystieinfektio</a:t>
            </a:r>
          </a:p>
          <a:p>
            <a:r>
              <a:rPr lang="fi-FI" dirty="0"/>
              <a:t>Kaikenikäisillä, vaarallisin alle 6 kk-ikäisille ja puutteellisesti rokotetuille alle 1-vuotiaille</a:t>
            </a:r>
          </a:p>
          <a:p>
            <a:r>
              <a:rPr lang="fi-FI" dirty="0"/>
              <a:t>Tarttuu pisaratartuntana</a:t>
            </a:r>
          </a:p>
          <a:p>
            <a:r>
              <a:rPr lang="fi-FI" dirty="0"/>
              <a:t>Oireet alkavat 1-3 viikon kuluttua tartunnasta</a:t>
            </a:r>
          </a:p>
          <a:p>
            <a:r>
              <a:rPr lang="fi-FI" dirty="0"/>
              <a:t>Tavanomaisen flunssan oireita</a:t>
            </a:r>
          </a:p>
          <a:p>
            <a:r>
              <a:rPr lang="fi-FI" dirty="0"/>
              <a:t>Puuskittainen yskä alkaa 1-2 vk kuluttua oireiden alusta</a:t>
            </a:r>
          </a:p>
          <a:p>
            <a:r>
              <a:rPr lang="fi-FI" dirty="0"/>
              <a:t>Yölliset yskänkohtaukset</a:t>
            </a:r>
          </a:p>
          <a:p>
            <a:r>
              <a:rPr lang="fi-FI" dirty="0"/>
              <a:t>”Sadan päivän yskä”</a:t>
            </a:r>
          </a:p>
          <a:p>
            <a:r>
              <a:rPr lang="fi-FI" dirty="0"/>
              <a:t>Pikkuvauvoilla voi aiheuttaa hengitysvaikeutta</a:t>
            </a:r>
          </a:p>
        </p:txBody>
      </p:sp>
    </p:spTree>
    <p:extLst>
      <p:ext uri="{BB962C8B-B14F-4D97-AF65-F5344CB8AC3E}">
        <p14:creationId xmlns:p14="http://schemas.microsoft.com/office/powerpoint/2010/main" val="2852489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3BF2522-7805-C233-8185-31E7B4971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Hinkuyskätapaukset vuosittain 2014-2024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4AD73BDB-DA98-10BF-0D10-3B6335C9B0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573" y="3547538"/>
            <a:ext cx="5611008" cy="3238952"/>
          </a:xfrm>
          <a:prstGeom prst="rect">
            <a:avLst/>
          </a:prstGeo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8C6C0CBF-E625-28AE-F68D-E9B445B29282}"/>
              </a:ext>
            </a:extLst>
          </p:cNvPr>
          <p:cNvSpPr txBox="1"/>
          <p:nvPr/>
        </p:nvSpPr>
        <p:spPr>
          <a:xfrm>
            <a:off x="7303535" y="6194358"/>
            <a:ext cx="28319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b="1" dirty="0"/>
              <a:t>2024</a:t>
            </a:r>
            <a:r>
              <a:rPr lang="fi-FI" dirty="0"/>
              <a:t> (30.9.2024 mennessä)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EDFA8EC9-9F48-C653-0BC4-DDFD3DBE2D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3535" y="3928382"/>
            <a:ext cx="298510" cy="2294261"/>
          </a:xfrm>
          <a:prstGeom prst="rect">
            <a:avLst/>
          </a:prstGeom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id="{AD1A0DE5-1D6B-B373-12F3-50E1D58E2D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3535" y="1662404"/>
            <a:ext cx="298510" cy="2294261"/>
          </a:xfrm>
          <a:prstGeom prst="rect">
            <a:avLst/>
          </a:prstGeom>
        </p:spPr>
      </p:pic>
      <p:pic>
        <p:nvPicPr>
          <p:cNvPr id="10" name="Kuva 9">
            <a:extLst>
              <a:ext uri="{FF2B5EF4-FFF2-40B4-BE49-F238E27FC236}">
                <a16:creationId xmlns:a16="http://schemas.microsoft.com/office/drawing/2014/main" id="{2D2BE58C-F32C-A952-91EF-33B070E633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2045" y="3928381"/>
            <a:ext cx="298510" cy="2294261"/>
          </a:xfrm>
          <a:prstGeom prst="rect">
            <a:avLst/>
          </a:prstGeom>
        </p:spPr>
      </p:pic>
      <p:sp>
        <p:nvSpPr>
          <p:cNvPr id="12" name="Tekstiruutu 11">
            <a:extLst>
              <a:ext uri="{FF2B5EF4-FFF2-40B4-BE49-F238E27FC236}">
                <a16:creationId xmlns:a16="http://schemas.microsoft.com/office/drawing/2014/main" id="{F7CB8B13-1FDC-448B-1E70-DF9840A6894D}"/>
              </a:ext>
            </a:extLst>
          </p:cNvPr>
          <p:cNvSpPr txBox="1"/>
          <p:nvPr/>
        </p:nvSpPr>
        <p:spPr>
          <a:xfrm>
            <a:off x="7720981" y="1828692"/>
            <a:ext cx="7109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1830</a:t>
            </a:r>
          </a:p>
        </p:txBody>
      </p:sp>
    </p:spTree>
    <p:extLst>
      <p:ext uri="{BB962C8B-B14F-4D97-AF65-F5344CB8AC3E}">
        <p14:creationId xmlns:p14="http://schemas.microsoft.com/office/powerpoint/2010/main" val="3798472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041F0AB-945F-41FF-0C33-EE084AA7E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Hinkuyskätapaukset </a:t>
            </a:r>
            <a:r>
              <a:rPr lang="fi-FI" b="1" dirty="0" err="1"/>
              <a:t>Pohteella</a:t>
            </a:r>
            <a:r>
              <a:rPr lang="fi-FI" b="1" dirty="0"/>
              <a:t> 2024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44260BCB-056C-94DB-EA07-929433AD79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143" y="1392109"/>
            <a:ext cx="9770551" cy="4622134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9D5A6C06-F05F-FE41-21C4-51DC9934A2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3543" y="6301880"/>
            <a:ext cx="4617098" cy="381990"/>
          </a:xfrm>
          <a:prstGeom prst="rect">
            <a:avLst/>
          </a:prstGeom>
        </p:spPr>
      </p:pic>
      <p:sp>
        <p:nvSpPr>
          <p:cNvPr id="12" name="Tekstiruutu 11">
            <a:extLst>
              <a:ext uri="{FF2B5EF4-FFF2-40B4-BE49-F238E27FC236}">
                <a16:creationId xmlns:a16="http://schemas.microsoft.com/office/drawing/2014/main" id="{AC2FE30C-5536-0397-77CF-87C40238DB56}"/>
              </a:ext>
            </a:extLst>
          </p:cNvPr>
          <p:cNvSpPr txBox="1"/>
          <p:nvPr/>
        </p:nvSpPr>
        <p:spPr>
          <a:xfrm>
            <a:off x="8338841" y="6301880"/>
            <a:ext cx="23540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(30.9.2024 mennessä)</a:t>
            </a:r>
          </a:p>
        </p:txBody>
      </p:sp>
    </p:spTree>
    <p:extLst>
      <p:ext uri="{BB962C8B-B14F-4D97-AF65-F5344CB8AC3E}">
        <p14:creationId xmlns:p14="http://schemas.microsoft.com/office/powerpoint/2010/main" val="1335874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306AE87-4BFD-DD96-690E-A64E88DFC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Hinkuyskäjäljitys (oman alueen tartuntatautihoitaja arkena)</a:t>
            </a:r>
            <a:br>
              <a:rPr lang="fi-FI" b="1" dirty="0"/>
            </a:br>
            <a:r>
              <a:rPr lang="fi-FI" b="1" dirty="0"/>
              <a:t>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4BCE520-9100-2224-584C-4E8BD0ABE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b="1" dirty="0"/>
              <a:t>Jäljityksen tavoite suojata pieniä imeväisiä</a:t>
            </a:r>
          </a:p>
          <a:p>
            <a:r>
              <a:rPr lang="fi-FI" b="1" dirty="0"/>
              <a:t>Positiiviset haastatellaan:</a:t>
            </a:r>
          </a:p>
          <a:p>
            <a:r>
              <a:rPr lang="fi-FI" dirty="0"/>
              <a:t>Milloin oireilu alkanut (altistamisaika oireiden alusta ab-kuurin loppuun tai </a:t>
            </a:r>
            <a:r>
              <a:rPr lang="fi-FI" dirty="0" err="1"/>
              <a:t>max</a:t>
            </a:r>
            <a:r>
              <a:rPr lang="fi-FI" dirty="0"/>
              <a:t> 3 vk)</a:t>
            </a:r>
          </a:p>
          <a:p>
            <a:r>
              <a:rPr lang="fi-FI" dirty="0"/>
              <a:t>Keitä altistanut?</a:t>
            </a:r>
          </a:p>
          <a:p>
            <a:pPr lvl="1"/>
            <a:r>
              <a:rPr lang="fi-FI" dirty="0"/>
              <a:t>Perheenjäsenet</a:t>
            </a:r>
          </a:p>
          <a:p>
            <a:pPr lvl="1"/>
            <a:r>
              <a:rPr lang="fi-FI" dirty="0"/>
              <a:t>Koululuokka/päiväkotiryhmä</a:t>
            </a:r>
          </a:p>
          <a:p>
            <a:pPr lvl="1"/>
            <a:r>
              <a:rPr lang="fi-FI" dirty="0"/>
              <a:t>Sisäharrastusryhmä</a:t>
            </a:r>
          </a:p>
          <a:p>
            <a:pPr lvl="1"/>
            <a:r>
              <a:rPr lang="fi-FI" dirty="0" err="1"/>
              <a:t>Yökyläilyt</a:t>
            </a:r>
            <a:r>
              <a:rPr lang="fi-FI" dirty="0"/>
              <a:t> yms. läheiset kontaktit</a:t>
            </a:r>
          </a:p>
          <a:p>
            <a:r>
              <a:rPr lang="fi-FI" dirty="0"/>
              <a:t>Muille altistuneille esim. Wilma-ryhmäviesti (jos oireita 1-3 vk sisällä altistumisesta, näytteisiin)</a:t>
            </a:r>
          </a:p>
          <a:p>
            <a:endParaRPr lang="fi-FI" dirty="0"/>
          </a:p>
          <a:p>
            <a:r>
              <a:rPr lang="fi-FI" b="1" dirty="0"/>
              <a:t>Seuraaville altistuneille annetaan ab-hoito:</a:t>
            </a:r>
            <a:r>
              <a:rPr lang="fi-FI" dirty="0"/>
              <a:t> </a:t>
            </a:r>
          </a:p>
          <a:p>
            <a:pPr lvl="1"/>
            <a:r>
              <a:rPr lang="fi-FI" dirty="0"/>
              <a:t>Positiivisen perheelle/samassa taloudessa asuvalle</a:t>
            </a:r>
          </a:p>
          <a:p>
            <a:pPr lvl="1"/>
            <a:r>
              <a:rPr lang="fi-FI" dirty="0"/>
              <a:t>Altistuneille alle 6 kk ikäisille ja yli 36 </a:t>
            </a:r>
            <a:r>
              <a:rPr lang="fi-FI" dirty="0" err="1"/>
              <a:t>rvk</a:t>
            </a:r>
            <a:r>
              <a:rPr lang="fi-FI" dirty="0"/>
              <a:t> oleville</a:t>
            </a:r>
          </a:p>
        </p:txBody>
      </p:sp>
    </p:spTree>
    <p:extLst>
      <p:ext uri="{BB962C8B-B14F-4D97-AF65-F5344CB8AC3E}">
        <p14:creationId xmlns:p14="http://schemas.microsoft.com/office/powerpoint/2010/main" val="1555470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896CFC61-0D1B-24A4-C02C-EA3F30B104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531" y="308082"/>
            <a:ext cx="11276077" cy="6251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786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B1E2DC-A9BE-5CF3-4556-F26C572E6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THL suosittaa hinkuyskärokotetta raskaana oleville 8/2024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B449D4D-B0D5-9FC8-6754-4D2922167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Syynä tänä vuonna lisääntyneet tautitapaukset, jotka voivat olla vaarallisia imeväisille</a:t>
            </a:r>
          </a:p>
          <a:p>
            <a:r>
              <a:rPr lang="fi-FI" dirty="0"/>
              <a:t>Raskaana oleville </a:t>
            </a:r>
            <a:r>
              <a:rPr lang="fi-FI" dirty="0" err="1"/>
              <a:t>dtap</a:t>
            </a:r>
            <a:r>
              <a:rPr lang="fi-FI" dirty="0"/>
              <a:t>-tehosteet jo lähes kaikissa muissa EU/EEA-maissa</a:t>
            </a:r>
          </a:p>
          <a:p>
            <a:r>
              <a:rPr lang="fi-FI" dirty="0"/>
              <a:t>Suomessa suositus voimassa tällä erää tammikuun 2025 loppuun</a:t>
            </a:r>
          </a:p>
          <a:p>
            <a:r>
              <a:rPr lang="fi-FI" dirty="0"/>
              <a:t>Suositellaan annettavan rv 16-32, voidaan antaa myöhemminkin</a:t>
            </a:r>
          </a:p>
          <a:p>
            <a:pPr marL="0" indent="0">
              <a:buNone/>
            </a:pPr>
            <a:r>
              <a:rPr lang="fi-FI" dirty="0"/>
              <a:t>	-riippumatta siitä, milloin on saanut edellisen </a:t>
            </a:r>
            <a:r>
              <a:rPr lang="fi-FI" dirty="0" err="1"/>
              <a:t>dT</a:t>
            </a:r>
            <a:r>
              <a:rPr lang="fi-FI" dirty="0"/>
              <a:t>- tai </a:t>
            </a:r>
            <a:r>
              <a:rPr lang="fi-FI" dirty="0" err="1"/>
              <a:t>dtap</a:t>
            </a:r>
            <a:r>
              <a:rPr lang="fi-FI" dirty="0"/>
              <a:t>-	 	rokotteen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Arvioidaan ottamista osaksi kansallista rokotusohjelmaa 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31672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FE6EBE-A6F4-2CE7-ABE5-8ED8AE5F4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Mykoplasma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F4D0675-208A-896E-A2B1-270433533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Mycoplasma</a:t>
            </a:r>
            <a:r>
              <a:rPr lang="fi-FI" dirty="0"/>
              <a:t> </a:t>
            </a:r>
            <a:r>
              <a:rPr lang="fi-FI" dirty="0" err="1"/>
              <a:t>pneumoniae</a:t>
            </a:r>
            <a:r>
              <a:rPr lang="fi-FI" dirty="0"/>
              <a:t>-bakteeri aiheuttaa lievän ja useimmiten itsestään paranevan ylähengitystieinfektion</a:t>
            </a:r>
          </a:p>
          <a:p>
            <a:r>
              <a:rPr lang="fi-FI" dirty="0"/>
              <a:t>Erityisesti lapsilla ja nuorilla aikuisilla</a:t>
            </a:r>
          </a:p>
          <a:p>
            <a:r>
              <a:rPr lang="fi-FI" dirty="0"/>
              <a:t>Voi aiheuttaa myös keuhkokuumetta</a:t>
            </a:r>
          </a:p>
          <a:p>
            <a:r>
              <a:rPr lang="fi-FI" dirty="0"/>
              <a:t>Tapauksia ympäri vuoden, eniten loppusyksystä</a:t>
            </a:r>
          </a:p>
        </p:txBody>
      </p:sp>
    </p:spTree>
    <p:extLst>
      <p:ext uri="{BB962C8B-B14F-4D97-AF65-F5344CB8AC3E}">
        <p14:creationId xmlns:p14="http://schemas.microsoft.com/office/powerpoint/2010/main" val="1791952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Koulutusmateriaali (sisältötyyppi)" ma:contentTypeID="0x010100E993358E494F344F8D6048E76D09AF020A007628AA875F93584E8BFB272C4723E035" ma:contentTypeVersion="51" ma:contentTypeDescription="" ma:contentTypeScope="" ma:versionID="13000959c0f6843a30fd9fccf4aad81d">
  <xsd:schema xmlns:xsd="http://www.w3.org/2001/XMLSchema" xmlns:xs="http://www.w3.org/2001/XMLSchema" xmlns:p="http://schemas.microsoft.com/office/2006/metadata/properties" xmlns:ns1="http://schemas.microsoft.com/sharepoint/v3" xmlns:ns2="0af04246-5dcb-4e38-b8a1-4adaeb368127" xmlns:ns3="d3e50268-7799-48af-83c3-9a9b063078bc" targetNamespace="http://schemas.microsoft.com/office/2006/metadata/properties" ma:root="true" ma:fieldsID="25e210337e4485dc95c5e8087b813b2b" ns1:_="" ns2:_="" ns3:_="">
    <xsd:import namespace="http://schemas.microsoft.com/sharepoint/v3"/>
    <xsd:import namespace="0af04246-5dcb-4e38-b8a1-4adaeb368127"/>
    <xsd:import namespace="d3e50268-7799-48af-83c3-9a9b063078bc"/>
    <xsd:element name="properties">
      <xsd:complexType>
        <xsd:sequence>
          <xsd:element name="documentManagement">
            <xsd:complexType>
              <xsd:all>
                <xsd:element ref="ns2:Erittäin_x0020_tärkeä_x002c__x0020__x0020_kriittinen_x0020_tai_x0020_päivystysdokumentti" minOccurs="0"/>
                <xsd:element ref="ns2:Dokumentin_x0020_sisällöstä_x0020_vastaava_x0028_t_x0029__x0020__x002f__x0020_asiantuntija_x0028_t_x0029_"/>
                <xsd:element ref="ns2:Dokumjentin_x0020_hyväksyjä"/>
                <xsd:element ref="ns2:Turvallisuustietoisku" minOccurs="0"/>
                <xsd:element ref="ns1:Language" minOccurs="0"/>
                <xsd:element ref="ns3:Julkaise_x0020_extranetissa" minOccurs="0"/>
                <xsd:element ref="ns3:Julkaise_x0020_internetissä" minOccurs="0"/>
                <xsd:element ref="ns3:Julkaise_x0020_intranetissa" minOccurs="0"/>
                <xsd:element ref="ns3:cd9fa66b05f24776892a63c6fb772e2f" minOccurs="0"/>
                <xsd:element ref="ns3:n20b6b3d9a8f4638937a9d1d1dec5738" minOccurs="0"/>
                <xsd:element ref="ns3:ab42df24dbb04f55bc336c85f92eff00" minOccurs="0"/>
                <xsd:element ref="ns3:_dlc_DocId" minOccurs="0"/>
                <xsd:element ref="ns3:_dlc_DocIdUrl" minOccurs="0"/>
                <xsd:element ref="ns3:_dlc_DocIdPersistId" minOccurs="0"/>
                <xsd:element ref="ns3:p1983d610e0d4731a3788cc4c5855e1b" minOccurs="0"/>
                <xsd:element ref="ns3:TaxCatchAll" minOccurs="0"/>
                <xsd:element ref="ns3:n8b7dceb557a4bd5a6f48e1feceef73f" minOccurs="0"/>
                <xsd:element ref="ns2:Koulutuksen_x0020_ajankohta" minOccurs="0"/>
                <xsd:element ref="ns3:TaxCatchAllLabel" minOccurs="0"/>
                <xsd:element ref="ns3:dcbcdd319c9d484f9dc5161892e5c0c3" minOccurs="0"/>
                <xsd:element ref="ns3:bad6acabb1c24909a1a688c49f883f4d" minOccurs="0"/>
                <xsd:element ref="ns3:Julkaistu_x0020_internetiin" minOccurs="0"/>
                <xsd:element ref="ns3:Julkaistu_x0020_intranetiin" minOccurs="0"/>
                <xsd:element ref="ns3:Julkisuus"/>
                <xsd:element ref="ns3:Viittaus_x0020_aiempaan_x0020_dokumentaatioon" minOccurs="0"/>
                <xsd:element ref="ns3:DokumenttienJarjestysnro" minOccurs="0"/>
                <xsd:element ref="ns3:p29133bec810493ea0a0db9a40008070" minOccurs="0"/>
                <xsd:element ref="ns3:dcbfe2a265e14726b4e3bf442009874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2" nillable="true" ma:displayName="Language" ma:default="Finnish (Finland)" ma:format="Dropdown" ma:internalName="Language">
      <xsd:simpleType>
        <xsd:union memberTypes="dms:Text">
          <xsd:simpleType>
            <xsd:restriction base="dms:Choice">
              <xsd:enumeration value="Arabic (Saudi Arabia)"/>
              <xsd:enumeration value="Bulgarian (Bulgaria)"/>
              <xsd:enumeration value="Chinese (Hong Kong S.A.R.)"/>
              <xsd:enumeration value="Chinese (People's Republic of China)"/>
              <xsd:enumeration value="Chinese (Taiwan)"/>
              <xsd:enumeration value="Croatian (Croatia)"/>
              <xsd:enumeration value="Czech (Czech Republic)"/>
              <xsd:enumeration value="Danish (Denmark)"/>
              <xsd:enumeration value="Dutch (Netherlands)"/>
              <xsd:enumeration value="English"/>
              <xsd:enumeration value="Estonian (Estonia)"/>
              <xsd:enumeration value="Finnish (Finland)"/>
              <xsd:enumeration value="French (France)"/>
              <xsd:enumeration value="German (Germany)"/>
              <xsd:enumeration value="Greek (Greece)"/>
              <xsd:enumeration value="Hebrew (Israel)"/>
              <xsd:enumeration value="Hindi (India)"/>
              <xsd:enumeration value="Hungarian (Hungary)"/>
              <xsd:enumeration value="Indonesian (Indonesia)"/>
              <xsd:enumeration value="Italian (Italy)"/>
              <xsd:enumeration value="Japanese (Japan)"/>
              <xsd:enumeration value="Korean (Korea)"/>
              <xsd:enumeration value="Latvian (Latvia)"/>
              <xsd:enumeration value="Lithuanian (Lithuania)"/>
              <xsd:enumeration value="Malay (Malaysia)"/>
              <xsd:enumeration value="Norwegian (Bokmal) (Norway)"/>
              <xsd:enumeration value="Polish (Poland)"/>
              <xsd:enumeration value="Portuguese (Brazil)"/>
              <xsd:enumeration value="Portuguese (Portugal)"/>
              <xsd:enumeration value="Romanian (Romania)"/>
              <xsd:enumeration value="Russian (Russia)"/>
              <xsd:enumeration value="Serbian (Latin) (Serbia)"/>
              <xsd:enumeration value="Slovak (Slovakia)"/>
              <xsd:enumeration value="Slovenian (Slovenia)"/>
              <xsd:enumeration value="Spanish (Spain)"/>
              <xsd:enumeration value="Swedish (Sweden)"/>
              <xsd:enumeration value="Thai (Thailand)"/>
              <xsd:enumeration value="Turkish (Turkey)"/>
              <xsd:enumeration value="Ukrainian (Ukraine)"/>
              <xsd:enumeration value="Urdu (Islamic Republic of Pakistan)"/>
              <xsd:enumeration value="Vietnamese (Vietnam)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f04246-5dcb-4e38-b8a1-4adaeb368127" elementFormDefault="qualified">
    <xsd:import namespace="http://schemas.microsoft.com/office/2006/documentManagement/types"/>
    <xsd:import namespace="http://schemas.microsoft.com/office/infopath/2007/PartnerControls"/>
    <xsd:element name="Erittäin_x0020_tärkeä_x002c__x0020__x0020_kriittinen_x0020_tai_x0020_päivystysdokumentti" ma:index="6" nillable="true" ma:displayName="Erittäin tärkeä,  kriittinen tai päivystyksellinen dokumentti" ma:default="0" ma:description="Valitse 'Kyllä' jos tämä dokumentti on potilaan hoidossa tai muussa toiminnassa erityisen tärkeä dokumentti." ma:internalName="Eritt_x00e4_in_x0020_t_x00e4_rke_x00e4__x002C__x0020__x0020_kriittinen_x0020_tai_x0020_p_x00e4_ivystysdokumentti">
      <xsd:simpleType>
        <xsd:restriction base="dms:Boolean"/>
      </xsd:simpleType>
    </xsd:element>
    <xsd:element name="Dokumentin_x0020_sisällöstä_x0020_vastaava_x0028_t_x0029__x0020__x002f__x0020_asiantuntija_x0028_t_x0029_" ma:index="9" ma:displayName="Dokumentin sisällöstä vastaava(t) / asiantuntija(t) + intraan tallentaja" ma:description="" ma:list="UserInfo" ma:SharePointGroup="0" ma:internalName="Dokumentin_x0020_sis_x00e4_ll_x00f6_st_x00e4__x0020_vastaava_x0028_t_x0029__x0020__x002F__x0020_asiantuntija_x0028_t_x0029_" ma:showField="Titl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jentin_x0020_hyväksyjä" ma:index="10" ma:displayName="Dokumentin hyväksyjä(t)" ma:description="" ma:list="UserInfo" ma:SharePointGroup="0" ma:internalName="Dokumjentin_x0020_hyv_x00e4_ksyj_x00e4_" ma:readOnly="false" ma:showField="Titl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Turvallisuustietoisku" ma:index="11" nillable="true" ma:displayName="Turvallisuustietoisku" ma:default="0" ma:description="Valitse tämä, jos haluat dokumentin myös turvallisuustietoiskuksi" ma:internalName="Turvallisuustietoisku">
      <xsd:simpleType>
        <xsd:restriction base="dms:Boolean"/>
      </xsd:simpleType>
    </xsd:element>
    <xsd:element name="Koulutuksen_x0020_ajankohta" ma:index="30" nillable="true" ma:displayName="Koulutuksen ajankohta" ma:description="" ma:format="DateTime" ma:internalName="Koulutuksen_x0020_ajankohta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e50268-7799-48af-83c3-9a9b063078bc" elementFormDefault="qualified">
    <xsd:import namespace="http://schemas.microsoft.com/office/2006/documentManagement/types"/>
    <xsd:import namespace="http://schemas.microsoft.com/office/infopath/2007/PartnerControls"/>
    <xsd:element name="Julkaise_x0020_extranetissa" ma:index="13" nillable="true" ma:displayName="Julkaise extranetissa" ma:default="0" ma:internalName="Julkaise_x0020_extranetissa" ma:readOnly="false">
      <xsd:simpleType>
        <xsd:restriction base="dms:Boolean"/>
      </xsd:simpleType>
    </xsd:element>
    <xsd:element name="Julkaise_x0020_internetissä" ma:index="14" nillable="true" ma:displayName="Julkaise internetissä" ma:default="0" ma:internalName="Julkaise_x0020_internetiss_x00e4_">
      <xsd:simpleType>
        <xsd:restriction base="dms:Boolean"/>
      </xsd:simpleType>
    </xsd:element>
    <xsd:element name="Julkaise_x0020_intranetissa" ma:index="15" nillable="true" ma:displayName="Julkaise intranetissa" ma:default="1" ma:internalName="Julkaise_x0020_intranetissa">
      <xsd:simpleType>
        <xsd:restriction base="dms:Boolean"/>
      </xsd:simpleType>
    </xsd:element>
    <xsd:element name="cd9fa66b05f24776892a63c6fb772e2f" ma:index="17" ma:taxonomy="true" ma:internalName="cd9fa66b05f24776892a63c6fb772e2f" ma:taxonomyFieldName="Kohde_x002d__x0020__x002F__x0020_ty_x00f6_ntekij_x00e4_ryhm_x00e4_" ma:displayName="Kohde- / työntekijäryhmä" ma:readOnly="false" ma:fieldId="{cd9fa66b-05f2-4776-892a-63c6fb772e2f}" ma:sspId="fe7d6957-b623-48c5-941b-77be73948d87" ma:termSetId="92437ae2-e411-4fd9-8f78-058c0c7750e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20b6b3d9a8f4638937a9d1d1dec5738" ma:index="20" ma:taxonomy="true" ma:internalName="n20b6b3d9a8f4638937a9d1d1dec5738" ma:taxonomyFieldName="Toiminnanohjausk_x00e4_sikirja" ma:displayName="Toimintakäsikirja" ma:default="" ma:fieldId="{720b6b3d-9a8f-4638-937a-9d1d1dec5738}" ma:sspId="fe7d6957-b623-48c5-941b-77be73948d87" ma:termSetId="b2a76c15-59d3-4770-9e61-030b81c17d0b" ma:anchorId="7a0b9d1c-55f5-4e60-a6b2-f4f552b9e672" ma:open="false" ma:isKeyword="false">
      <xsd:complexType>
        <xsd:sequence>
          <xsd:element ref="pc:Terms" minOccurs="0" maxOccurs="1"/>
        </xsd:sequence>
      </xsd:complexType>
    </xsd:element>
    <xsd:element name="ab42df24dbb04f55bc336c85f92eff00" ma:index="22" ma:taxonomy="true" ma:internalName="ab42df24dbb04f55bc336c85f92eff00" ma:taxonomyFieldName="Erikoisala" ma:displayName="Erikoisala" ma:readOnly="false" ma:fieldId="{ab42df24-dbb0-4f55-bc33-6c85f92eff00}" ma:sspId="fe7d6957-b623-48c5-941b-77be73948d87" ma:termSetId="bc9b3e2b-2b09-4002-8bda-2c461ace466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23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5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p1983d610e0d4731a3788cc4c5855e1b" ma:index="26" ma:taxonomy="true" ma:internalName="p1983d610e0d4731a3788cc4c5855e1b" ma:taxonomyFieldName="Organisaatiotieto" ma:displayName="Organisaatiotieto" ma:readOnly="false" ma:fieldId="{91983d61-0e0d-4731-a378-8cc4c5855e1b}" ma:sspId="fe7d6957-b623-48c5-941b-77be73948d87" ma:termSetId="56c04874-3ea2-4660-8051-f812e2f350d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7" nillable="true" ma:displayName="Taxonomy Catch All Column" ma:description="" ma:hidden="true" ma:list="{b4597801-4ab2-4691-bc3c-e7fda2469729}" ma:internalName="TaxCatchAll" ma:showField="CatchAllData" ma:web="5fe32029-8c37-43c7-8ba9-4f0e58b0fd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8b7dceb557a4bd5a6f48e1feceef73f" ma:index="28" ma:taxonomy="true" ma:internalName="n8b7dceb557a4bd5a6f48e1feceef73f" ma:taxonomyFieldName="Koulutusmateriaali_x0020__x0028_sis_x00e4_lt_x00f6_tyypin_x0020_metatieto_x0029_" ma:displayName="Koulutusmateriaali" ma:readOnly="false" ma:fieldId="{78b7dceb-557a-4bd5-a6f4-8e1feceef73f}" ma:sspId="fe7d6957-b623-48c5-941b-77be73948d87" ma:termSetId="a5dadb34-a611-4200-aa10-4f3086e82c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Label" ma:index="31" nillable="true" ma:displayName="Taxonomy Catch All Column1" ma:description="" ma:hidden="true" ma:list="{b4597801-4ab2-4691-bc3c-e7fda2469729}" ma:internalName="TaxCatchAllLabel" ma:readOnly="true" ma:showField="CatchAllDataLabel" ma:web="5fe32029-8c37-43c7-8ba9-4f0e58b0fd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cbcdd319c9d484f9dc5161892e5c0c3" ma:index="33" nillable="true" ma:taxonomy="true" ma:internalName="dcbcdd319c9d484f9dc5161892e5c0c3" ma:taxonomyFieldName="Organisaatiotiedon_x0020_tarkennus_x0020_toiminnan_x0020_mukaan" ma:displayName="Toiminnan tarkennus" ma:fieldId="{dcbcdd31-9c9d-484f-9dc5-161892e5c0c3}" ma:sspId="fe7d6957-b623-48c5-941b-77be73948d87" ma:termSetId="9fd1f0cc-f021-46ef-91c7-e56805365b4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ad6acabb1c24909a1a688c49f883f4d" ma:index="34" ma:taxonomy="true" ma:internalName="bad6acabb1c24909a1a688c49f883f4d" ma:taxonomyFieldName="Kohdeorganisaatio" ma:displayName="Kohdeorganisaatio" ma:readOnly="false" ma:default="" ma:fieldId="{bad6acab-b1c2-4909-a1a6-88c49f883f4d}" ma:taxonomyMulti="true" ma:sspId="fe7d6957-b623-48c5-941b-77be73948d87" ma:termSetId="56c04874-3ea2-4660-8051-f812e2f350d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ulkaistu_x0020_internetiin" ma:index="36" nillable="true" ma:displayName="Julkaistu internetiin" ma:default="0" ma:internalName="Julkaistu_x0020_internetiin">
      <xsd:simpleType>
        <xsd:restriction base="dms:Boolean"/>
      </xsd:simpleType>
    </xsd:element>
    <xsd:element name="Julkaistu_x0020_intranetiin" ma:index="37" nillable="true" ma:displayName="Julkaistu intranetiin" ma:default="0" ma:internalName="Julkaistu_x0020_intranetiin">
      <xsd:simpleType>
        <xsd:restriction base="dms:Boolean"/>
      </xsd:simpleType>
    </xsd:element>
    <xsd:element name="Julkisuus" ma:index="38" ma:displayName="Julkisuus" ma:default="Ei julkinen" ma:description="" ma:format="Dropdown" ma:internalName="Julkisuus" ma:readOnly="false">
      <xsd:simpleType>
        <xsd:restriction base="dms:Choice">
          <xsd:enumeration value="Julkinen"/>
          <xsd:enumeration value="Ei julkinen"/>
          <xsd:enumeration value="Salassa pidettävä"/>
        </xsd:restriction>
      </xsd:simpleType>
    </xsd:element>
    <xsd:element name="Viittaus_x0020_aiempaan_x0020_dokumentaatioon" ma:index="39" nillable="true" ma:displayName="Viittaus aiempaan dokumentaatioon" ma:description="Toisessa sisältötyypissä olevat aiemmat versiot tai nimi/tyyppi muuttunut. Voi käyttää myös jos alkuperäinen dokumentti ulkoisesta lähteestä." ma:format="Hyperlink" ma:internalName="Viittaus_x0020_aiempaan_x0020_dokumentaatioon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okumenttienJarjestysnro" ma:index="40" nillable="true" ma:displayName="DokumenttienJarjestysnro" ma:decimals="0" ma:description="Tällä metatiedolla voidaan lajitella dokumentit haluttuun järjestykseen" ma:internalName="DokumenttienJarjestysnro" ma:percentage="FALSE">
      <xsd:simpleType>
        <xsd:restriction base="dms:Number"/>
      </xsd:simpleType>
    </xsd:element>
    <xsd:element name="p29133bec810493ea0a0db9a40008070" ma:index="41" nillable="true" ma:taxonomy="true" ma:internalName="p29133bec810493ea0a0db9a40008070" ma:taxonomyFieldName="MEO" ma:displayName="MEO" ma:default="" ma:fieldId="{929133be-c810-493e-a0a0-db9a40008070}" ma:sspId="fe7d6957-b623-48c5-941b-77be73948d87" ma:termSetId="b2a76c15-59d3-4770-9e61-030b81c17d0b" ma:anchorId="968258ff-d532-407d-bbdf-30365d4d88fd" ma:open="false" ma:isKeyword="false">
      <xsd:complexType>
        <xsd:sequence>
          <xsd:element ref="pc:Terms" minOccurs="0" maxOccurs="1"/>
        </xsd:sequence>
      </xsd:complexType>
    </xsd:element>
    <xsd:element name="dcbfe2a265e14726b4e3bf442009874f" ma:index="43" nillable="true" ma:taxonomy="true" ma:internalName="dcbfe2a265e14726b4e3bf442009874f" ma:taxonomyFieldName="Kriisiviestint_x00e4_" ma:displayName="Kriisiviestintä" ma:default="" ma:fieldId="{dcbfe2a2-65e1-4726-b4e3-bf442009874f}" ma:sspId="fe7d6957-b623-48c5-941b-77be73948d87" ma:termSetId="5564fb1b-af91-4a4e-871a-61ffaa225bc5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2" ma:displayName="Content Type"/>
        <xsd:element ref="dc:title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fe7d6957-b623-48c5-941b-77be73948d87" ContentTypeId="0x010100E993358E494F344F8D6048E76D09AF020A" PreviousValue="false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http://schemas.microsoft.com/sharepoint/v3">Finnish (Finland)</Language>
    <dcbcdd319c9d484f9dc5161892e5c0c3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Infektioiden torjunta</TermName>
          <TermId xmlns="http://schemas.microsoft.com/office/infopath/2007/PartnerControls">d1bdb641-a1c1-4abf-b66a-298a776eaddb</TermId>
        </TermInfo>
      </Terms>
    </dcbcdd319c9d484f9dc5161892e5c0c3>
    <Dokumentin_x0020_sisällöstä_x0020_vastaava_x0028_t_x0029__x0020__x002f__x0020_asiantuntija_x0028_t_x0029_ xmlns="0af04246-5dcb-4e38-b8a1-4adaeb368127">
      <UserInfo>
        <DisplayName>i:0#.w|oysnet\partante</DisplayName>
        <AccountId>1175</AccountId>
        <AccountType/>
      </UserInfo>
      <UserInfo>
        <DisplayName>i:0#.w|oysnet\holappjj</DisplayName>
        <AccountId>1652</AccountId>
        <AccountType/>
      </UserInfo>
    </Dokumentin_x0020_sisällöstä_x0020_vastaava_x0028_t_x0029__x0020__x002f__x0020_asiantuntija_x0028_t_x0029_>
    <n8b7dceb557a4bd5a6f48e1feceef73f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Koulutuksen aineisto</TermName>
          <TermId xmlns="http://schemas.microsoft.com/office/infopath/2007/PartnerControls">2a72a094-566d-460a-879e-2a18b80594d3</TermId>
        </TermInfo>
      </Terms>
    </n8b7dceb557a4bd5a6f48e1feceef73f>
    <Koulutuksen_x0020_ajankohta xmlns="0af04246-5dcb-4e38-b8a1-4adaeb368127">2024-10-08T21:00:00+00:00</Koulutuksen_x0020_ajankohta>
    <p29133bec810493ea0a0db9a40008070 xmlns="d3e50268-7799-48af-83c3-9a9b063078bc">
      <Terms xmlns="http://schemas.microsoft.com/office/infopath/2007/PartnerControls"/>
    </p29133bec810493ea0a0db9a40008070>
    <Julkaise_x0020_intranetissa xmlns="d3e50268-7799-48af-83c3-9a9b063078bc">true</Julkaise_x0020_intranetissa>
    <cd9fa66b05f24776892a63c6fb772e2f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Potilaan hoitoon osallistuva henkilöstö</TermName>
          <TermId xmlns="http://schemas.microsoft.com/office/infopath/2007/PartnerControls">21074a2b-1b44-417e-9c72-4d731d4c7a78</TermId>
        </TermInfo>
      </Terms>
    </cd9fa66b05f24776892a63c6fb772e2f>
    <bad6acabb1c24909a1a688c49f883f4d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Pohde</TermName>
          <TermId xmlns="http://schemas.microsoft.com/office/infopath/2007/PartnerControls">3bd1eb7d-6289-427a-a46c-d4e835e69ad1</TermId>
        </TermInfo>
      </Terms>
    </bad6acabb1c24909a1a688c49f883f4d>
    <n20b6b3d9a8f4638937a9d1d1dec5738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Ei ole toimintakäsikirjaa</TermName>
          <TermId xmlns="http://schemas.microsoft.com/office/infopath/2007/PartnerControls">ed0127a7-f4bb-4299-8de4-a0fcecf35ff1</TermId>
        </TermInfo>
      </Terms>
    </n20b6b3d9a8f4638937a9d1d1dec5738>
    <ab42df24dbb04f55bc336c85f92eff00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Ei erikoisalaa (PPSHP)</TermName>
          <TermId xmlns="http://schemas.microsoft.com/office/infopath/2007/PartnerControls">63c697a3-d3f0-4701-a1c0-7b3ab3656aba</TermId>
        </TermInfo>
      </Terms>
    </ab42df24dbb04f55bc336c85f92eff00>
    <Julkaise_x0020_extranetissa xmlns="d3e50268-7799-48af-83c3-9a9b063078bc">false</Julkaise_x0020_extranetissa>
    <Dokumjentin_x0020_hyväksyjä xmlns="0af04246-5dcb-4e38-b8a1-4adaeb368127">
      <UserInfo>
        <DisplayName>i:0#.w|oysnet\puhtote</DisplayName>
        <AccountId>249</AccountId>
        <AccountType/>
      </UserInfo>
    </Dokumjentin_x0020_hyväksyjä>
    <p1983d610e0d4731a3788cc4c5855e1b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Infektioyksikkö</TermName>
          <TermId xmlns="http://schemas.microsoft.com/office/infopath/2007/PartnerControls">d873b9ee-c5a1-43a5-91cd-d45393df5f8c</TermId>
        </TermInfo>
      </Terms>
    </p1983d610e0d4731a3788cc4c5855e1b>
    <Erittäin_x0020_tärkeä_x002c__x0020__x0020_kriittinen_x0020_tai_x0020_päivystysdokumentti xmlns="0af04246-5dcb-4e38-b8a1-4adaeb368127">false</Erittäin_x0020_tärkeä_x002c__x0020__x0020_kriittinen_x0020_tai_x0020_päivystysdokumentti>
    <Turvallisuustietoisku xmlns="0af04246-5dcb-4e38-b8a1-4adaeb368127">false</Turvallisuustietoisku>
    <Viittaus_x0020_aiempaan_x0020_dokumentaatioon xmlns="d3e50268-7799-48af-83c3-9a9b063078bc">
      <Url xsi:nil="true"/>
      <Description xsi:nil="true"/>
    </Viittaus_x0020_aiempaan_x0020_dokumentaatioon>
    <Julkisuus xmlns="d3e50268-7799-48af-83c3-9a9b063078bc">Julkinen</Julkisuus>
    <DokumenttienJarjestysnro xmlns="d3e50268-7799-48af-83c3-9a9b063078bc" xsi:nil="true"/>
    <Julkaise_x0020_internetissä xmlns="d3e50268-7799-48af-83c3-9a9b063078bc">true</Julkaise_x0020_internetissä>
    <dcbfe2a265e14726b4e3bf442009874f xmlns="d3e50268-7799-48af-83c3-9a9b063078bc">
      <Terms xmlns="http://schemas.microsoft.com/office/infopath/2007/PartnerControls"/>
    </dcbfe2a265e14726b4e3bf442009874f>
    <TaxCatchAll xmlns="d3e50268-7799-48af-83c3-9a9b063078bc">
      <Value>168</Value>
      <Value>166</Value>
      <Value>165</Value>
      <Value>10</Value>
      <Value>42</Value>
      <Value>3</Value>
      <Value>2688</Value>
    </TaxCatchAll>
    <_dlc_DocId xmlns="d3e50268-7799-48af-83c3-9a9b063078bc">MUAVRSSTWASF-92438712-460</_dlc_DocId>
    <_dlc_DocIdUrl xmlns="d3e50268-7799-48af-83c3-9a9b063078bc">
      <Url>https://internet.oysnet.ppshp.fi/dokumentit/_layouts/15/DocIdRedir.aspx?ID=MUAVRSSTWASF-92438712-460</Url>
      <Description>MUAVRSSTWASF-92438712-460</Description>
    </_dlc_DocIdUrl>
    <Julkaistu_x0020_intranetiin xmlns="d3e50268-7799-48af-83c3-9a9b063078bc">false</Julkaistu_x0020_intranetiin>
    <Julkaistu_x0020_internetiin xmlns="d3e50268-7799-48af-83c3-9a9b063078bc">false</Julkaistu_x0020_internetiin>
  </documentManagement>
</p:properties>
</file>

<file path=customXml/itemProps1.xml><?xml version="1.0" encoding="utf-8"?>
<ds:datastoreItem xmlns:ds="http://schemas.openxmlformats.org/officeDocument/2006/customXml" ds:itemID="{B51E31A3-B5C8-4873-8373-A6F7EE1C4C06}"/>
</file>

<file path=customXml/itemProps2.xml><?xml version="1.0" encoding="utf-8"?>
<ds:datastoreItem xmlns:ds="http://schemas.openxmlformats.org/officeDocument/2006/customXml" ds:itemID="{FDBE1B43-B77E-4E02-88D8-4B2A06DCC59D}"/>
</file>

<file path=customXml/itemProps3.xml><?xml version="1.0" encoding="utf-8"?>
<ds:datastoreItem xmlns:ds="http://schemas.openxmlformats.org/officeDocument/2006/customXml" ds:itemID="{4AEEB0A9-1A76-4946-84BD-EBB74D59C996}"/>
</file>

<file path=customXml/itemProps4.xml><?xml version="1.0" encoding="utf-8"?>
<ds:datastoreItem xmlns:ds="http://schemas.openxmlformats.org/officeDocument/2006/customXml" ds:itemID="{043D7A30-FBEE-4266-BC2C-21346CA1A041}"/>
</file>

<file path=customXml/itemProps5.xml><?xml version="1.0" encoding="utf-8"?>
<ds:datastoreItem xmlns:ds="http://schemas.openxmlformats.org/officeDocument/2006/customXml" ds:itemID="{230E2432-E7D4-47DE-8292-3B0C9B97F36D}"/>
</file>

<file path=docProps/app.xml><?xml version="1.0" encoding="utf-8"?>
<Properties xmlns="http://schemas.openxmlformats.org/officeDocument/2006/extended-properties" xmlns:vt="http://schemas.openxmlformats.org/officeDocument/2006/docPropsVTypes">
  <TotalTime>1552</TotalTime>
  <Words>525</Words>
  <Application>Microsoft Office PowerPoint</Application>
  <PresentationFormat>Laajakuva</PresentationFormat>
  <Paragraphs>105</Paragraphs>
  <Slides>17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Office-teema</vt:lpstr>
      <vt:lpstr>Ajankohtaista infektioiden torjunnasta</vt:lpstr>
      <vt:lpstr>Respiratorisia infektioita paljon liikkeellä</vt:lpstr>
      <vt:lpstr>Hinkuyskä</vt:lpstr>
      <vt:lpstr>Hinkuyskätapaukset vuosittain 2014-2024</vt:lpstr>
      <vt:lpstr>Hinkuyskätapaukset Pohteella 2024</vt:lpstr>
      <vt:lpstr>Hinkuyskäjäljitys (oman alueen tartuntatautihoitaja arkena)  </vt:lpstr>
      <vt:lpstr>PowerPoint-esitys</vt:lpstr>
      <vt:lpstr>THL suosittaa hinkuyskärokotetta raskaana oleville 8/2024</vt:lpstr>
      <vt:lpstr>Mykoplasma</vt:lpstr>
      <vt:lpstr>Mykoplasmatapaukset Suomessa 2024</vt:lpstr>
      <vt:lpstr>Mykoplasmatapaukset Pohteella 2024</vt:lpstr>
      <vt:lpstr>Adenovirus</vt:lpstr>
      <vt:lpstr>PowerPoint-esitys</vt:lpstr>
      <vt:lpstr>Adenovirus vuonna 2024</vt:lpstr>
      <vt:lpstr>PowerPoint-esitys</vt:lpstr>
      <vt:lpstr>Hengitystieoireinen potilas</vt:lpstr>
      <vt:lpstr>Hengitystieoireinen työntekijä</vt:lpstr>
    </vt:vector>
  </TitlesOfParts>
  <Company>PPSHP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Ajankohtaista infektioiden torjunnasta 9.10.2024</dc:title>
  <dc:creator>Partanen Terhi</dc:creator>
  <cp:keywords/>
  <cp:lastModifiedBy>Holappa Jatta</cp:lastModifiedBy>
  <cp:revision>81</cp:revision>
  <dcterms:created xsi:type="dcterms:W3CDTF">2024-09-25T08:02:25Z</dcterms:created>
  <dcterms:modified xsi:type="dcterms:W3CDTF">2024-10-28T09:34:35Z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0x010100E993358E494F344F8D6048E76D09AF020A007628AA875F93584E8BFB272C4723E035</vt:lpwstr>
  </property>
  <property fmtid="{D5CDD505-2E9C-101B-9397-08002B2CF9AE}" pid="3" name="_dlc_DocIdItemGuid">
    <vt:lpwstr>6f229976-a9a7-4e7a-9270-92ca0bc0dab5</vt:lpwstr>
  </property>
  <property fmtid="{D5CDD505-2E9C-101B-9397-08002B2CF9AE}" pid="4" name="TaxKeyword">
    <vt:lpwstr/>
  </property>
  <property fmtid="{D5CDD505-2E9C-101B-9397-08002B2CF9AE}" pid="5" name="Kohde- / työntekijäryhmä">
    <vt:lpwstr>42;#Potilaan hoitoon osallistuva henkilöstö|21074a2b-1b44-417e-9c72-4d731d4c7a78</vt:lpwstr>
  </property>
  <property fmtid="{D5CDD505-2E9C-101B-9397-08002B2CF9AE}" pid="6" name="MEO">
    <vt:lpwstr/>
  </property>
  <property fmtid="{D5CDD505-2E9C-101B-9397-08002B2CF9AE}" pid="7" name="Koulutusmateriaali (sisältötyypin metatieto)">
    <vt:lpwstr>165;#Koulutuksen aineisto|2a72a094-566d-460a-879e-2a18b80594d3</vt:lpwstr>
  </property>
  <property fmtid="{D5CDD505-2E9C-101B-9397-08002B2CF9AE}" pid="8" name="Kohdeorganisaatio">
    <vt:lpwstr>2688;#Pohde|3bd1eb7d-6289-427a-a46c-d4e835e69ad1</vt:lpwstr>
  </property>
  <property fmtid="{D5CDD505-2E9C-101B-9397-08002B2CF9AE}" pid="9" name="Organisaatiotiedon tarkennus toiminnan mukaan">
    <vt:lpwstr>168;#Infektioiden torjunta|d1bdb641-a1c1-4abf-b66a-298a776eaddb</vt:lpwstr>
  </property>
  <property fmtid="{D5CDD505-2E9C-101B-9397-08002B2CF9AE}" pid="10" name="Erikoisala">
    <vt:lpwstr>10;#Ei erikoisalaa (PPSHP)|63c697a3-d3f0-4701-a1c0-7b3ab3656aba</vt:lpwstr>
  </property>
  <property fmtid="{D5CDD505-2E9C-101B-9397-08002B2CF9AE}" pid="11" name="Kriisiviestintä">
    <vt:lpwstr/>
  </property>
  <property fmtid="{D5CDD505-2E9C-101B-9397-08002B2CF9AE}" pid="12" name="Toiminnanohjauskäsikirja">
    <vt:lpwstr>3;#Ei ole toimintakäsikirjaa|ed0127a7-f4bb-4299-8de4-a0fcecf35ff1</vt:lpwstr>
  </property>
  <property fmtid="{D5CDD505-2E9C-101B-9397-08002B2CF9AE}" pid="13" name="Organisaatiotieto">
    <vt:lpwstr>166;#Infektioyksikkö|d873b9ee-c5a1-43a5-91cd-d45393df5f8c</vt:lpwstr>
  </property>
  <property fmtid="{D5CDD505-2E9C-101B-9397-08002B2CF9AE}" pid="15" name="TaxKeywordTaxHTField">
    <vt:lpwstr/>
  </property>
  <property fmtid="{D5CDD505-2E9C-101B-9397-08002B2CF9AE}" pid="16" name="Order">
    <vt:r8>272000</vt:r8>
  </property>
  <property fmtid="{D5CDD505-2E9C-101B-9397-08002B2CF9AE}" pid="17" name="SharedWithUsers">
    <vt:lpwstr/>
  </property>
</Properties>
</file>